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66" d="100"/>
          <a:sy n="66" d="100"/>
        </p:scale>
        <p:origin x="1270"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518F83-B5EF-4886-9547-5C1C1961F9B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249368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518F83-B5EF-4886-9547-5C1C1961F9B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316971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518F83-B5EF-4886-9547-5C1C1961F9B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61675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518F83-B5EF-4886-9547-5C1C1961F9B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20481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A518F83-B5EF-4886-9547-5C1C1961F9B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199937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18F83-B5EF-4886-9547-5C1C1961F9B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144007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518F83-B5EF-4886-9547-5C1C1961F9BC}"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24403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518F83-B5EF-4886-9547-5C1C1961F9BC}"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54357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18F83-B5EF-4886-9547-5C1C1961F9BC}"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42170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518F83-B5EF-4886-9547-5C1C1961F9B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235005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518F83-B5EF-4886-9547-5C1C1961F9B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5F0C0-2A09-4FD0-B4CF-625DB2800ED4}" type="slidenum">
              <a:rPr lang="en-US" smtClean="0"/>
              <a:t>‹#›</a:t>
            </a:fld>
            <a:endParaRPr lang="en-US"/>
          </a:p>
        </p:txBody>
      </p:sp>
    </p:spTree>
    <p:extLst>
      <p:ext uri="{BB962C8B-B14F-4D97-AF65-F5344CB8AC3E}">
        <p14:creationId xmlns:p14="http://schemas.microsoft.com/office/powerpoint/2010/main" val="144452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18F83-B5EF-4886-9547-5C1C1961F9BC}" type="datetimeFigureOut">
              <a:rPr lang="en-US" smtClean="0"/>
              <a:t>8/17/2019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5F0C0-2A09-4FD0-B4CF-625DB2800ED4}" type="slidenum">
              <a:rPr lang="en-US" smtClean="0"/>
              <a:t>‹#›</a:t>
            </a:fld>
            <a:endParaRPr lang="en-US"/>
          </a:p>
        </p:txBody>
      </p:sp>
    </p:spTree>
    <p:extLst>
      <p:ext uri="{BB962C8B-B14F-4D97-AF65-F5344CB8AC3E}">
        <p14:creationId xmlns:p14="http://schemas.microsoft.com/office/powerpoint/2010/main" val="3595190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2">
            <a:duotone>
              <a:prstClr val="black"/>
              <a:schemeClr val="tx2">
                <a:tint val="45000"/>
                <a:satMod val="400000"/>
              </a:schemeClr>
            </a:duotone>
          </a:blip>
          <a:srcRect b="15897"/>
          <a:stretch/>
        </p:blipFill>
        <p:spPr>
          <a:xfrm>
            <a:off x="0" y="1"/>
            <a:ext cx="12192000" cy="6910754"/>
          </a:xfrm>
          <a:prstGeom prst="rect">
            <a:avLst/>
          </a:prstGeom>
        </p:spPr>
      </p:pic>
      <p:sp>
        <p:nvSpPr>
          <p:cNvPr id="5" name="TextBox 4"/>
          <p:cNvSpPr txBox="1"/>
          <p:nvPr/>
        </p:nvSpPr>
        <p:spPr>
          <a:xfrm>
            <a:off x="1270489" y="4580792"/>
            <a:ext cx="6834948" cy="984885"/>
          </a:xfrm>
          <a:prstGeom prst="rect">
            <a:avLst/>
          </a:prstGeom>
          <a:noFill/>
        </p:spPr>
        <p:txBody>
          <a:bodyPr wrap="none" rtlCol="0">
            <a:spAutoFit/>
          </a:bodyPr>
          <a:lstStyle/>
          <a:p>
            <a:r>
              <a:rPr lang="en-US" sz="3600" dirty="0" smtClean="0">
                <a:solidFill>
                  <a:schemeClr val="bg1"/>
                </a:solidFill>
              </a:rPr>
              <a:t>Real Estate Investment in Brooklyn</a:t>
            </a:r>
          </a:p>
          <a:p>
            <a:r>
              <a:rPr lang="en-US" sz="2200" dirty="0" smtClean="0">
                <a:solidFill>
                  <a:srgbClr val="FFC000"/>
                </a:solidFill>
              </a:rPr>
              <a:t>Which neighborhoods have the highest potential to grow?</a:t>
            </a:r>
            <a:endParaRPr lang="en-US" sz="2200" dirty="0">
              <a:solidFill>
                <a:srgbClr val="FFC000"/>
              </a:solidFill>
            </a:endParaRPr>
          </a:p>
        </p:txBody>
      </p:sp>
    </p:spTree>
    <p:extLst>
      <p:ext uri="{BB962C8B-B14F-4D97-AF65-F5344CB8AC3E}">
        <p14:creationId xmlns:p14="http://schemas.microsoft.com/office/powerpoint/2010/main" val="2351473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758405" cy="6852978"/>
          </a:xfrm>
          <a:prstGeom prst="rect">
            <a:avLst/>
          </a:prstGeom>
        </p:spPr>
      </p:pic>
      <p:sp>
        <p:nvSpPr>
          <p:cNvPr id="8" name="Oval 7"/>
          <p:cNvSpPr/>
          <p:nvPr/>
        </p:nvSpPr>
        <p:spPr>
          <a:xfrm>
            <a:off x="1728216" y="2223877"/>
            <a:ext cx="301686" cy="301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10878" y="2841031"/>
            <a:ext cx="301686" cy="301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29256" y="2755687"/>
            <a:ext cx="301686" cy="301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00396" y="950790"/>
            <a:ext cx="5131777" cy="5180769"/>
          </a:xfrm>
        </p:spPr>
        <p:txBody>
          <a:bodyPr>
            <a:normAutofit/>
          </a:bodyPr>
          <a:lstStyle/>
          <a:p>
            <a:pPr marL="0" indent="0" algn="just">
              <a:buNone/>
            </a:pPr>
            <a:r>
              <a:rPr lang="en-US" sz="1400" b="1" dirty="0" smtClean="0">
                <a:solidFill>
                  <a:srgbClr val="FF0000"/>
                </a:solidFill>
              </a:rPr>
              <a:t>The Problem:</a:t>
            </a:r>
          </a:p>
          <a:p>
            <a:pPr marL="0" indent="0" algn="just">
              <a:buNone/>
            </a:pPr>
            <a:r>
              <a:rPr lang="en-US" sz="1400" dirty="0" smtClean="0"/>
              <a:t>In </a:t>
            </a:r>
            <a:r>
              <a:rPr lang="en-US" sz="1400" dirty="0"/>
              <a:t>order to invest in properties with the highest return on investment, a real estate developer is exploring neighborhoods in Brooklyn, NY to predict which neighborhoods are more promising in their future growth. They believe that neighborhoods with best opportunities are the ones that share similar </a:t>
            </a:r>
            <a:r>
              <a:rPr lang="en-US" sz="1400" dirty="0" err="1"/>
              <a:t>charactersitics</a:t>
            </a:r>
            <a:r>
              <a:rPr lang="en-US" sz="1400" dirty="0"/>
              <a:t> in terms of trending venues with the ones that have already had a fast growth. The neighborhoods that have already grown in the past few years are as following</a:t>
            </a:r>
            <a:r>
              <a:rPr lang="en-US" sz="1400" dirty="0" smtClean="0"/>
              <a:t>:</a:t>
            </a:r>
          </a:p>
          <a:p>
            <a:pPr marL="0" indent="0" algn="just">
              <a:buNone/>
            </a:pPr>
            <a:endParaRPr lang="en-US" sz="1400" dirty="0"/>
          </a:p>
          <a:p>
            <a:pPr marL="342900" indent="-342900" algn="just">
              <a:buFont typeface="+mj-lt"/>
              <a:buAutoNum type="arabicPeriod"/>
            </a:pPr>
            <a:r>
              <a:rPr lang="en-US" sz="1400" dirty="0"/>
              <a:t>Dumbo</a:t>
            </a:r>
          </a:p>
          <a:p>
            <a:pPr marL="342900" indent="-342900" algn="just">
              <a:buFont typeface="+mj-lt"/>
              <a:buAutoNum type="arabicPeriod"/>
            </a:pPr>
            <a:r>
              <a:rPr lang="en-US" sz="1400" dirty="0"/>
              <a:t>Downtown </a:t>
            </a:r>
            <a:r>
              <a:rPr lang="en-US" sz="1400" dirty="0" err="1"/>
              <a:t>Brookly</a:t>
            </a:r>
            <a:endParaRPr lang="en-US" sz="1400" dirty="0"/>
          </a:p>
          <a:p>
            <a:pPr marL="342900" indent="-342900" algn="just">
              <a:buFont typeface="+mj-lt"/>
              <a:buAutoNum type="arabicPeriod"/>
            </a:pPr>
            <a:r>
              <a:rPr lang="en-US" sz="1400" dirty="0"/>
              <a:t>Fort </a:t>
            </a:r>
            <a:r>
              <a:rPr lang="en-US" sz="1400" dirty="0" smtClean="0"/>
              <a:t>Greene</a:t>
            </a:r>
          </a:p>
          <a:p>
            <a:pPr marL="0" indent="0" algn="just">
              <a:buNone/>
            </a:pPr>
            <a:endParaRPr lang="en-US" sz="1400" dirty="0"/>
          </a:p>
          <a:p>
            <a:pPr marL="0" indent="0">
              <a:buNone/>
            </a:pPr>
            <a:r>
              <a:rPr lang="en-US" sz="1400" b="1" dirty="0">
                <a:solidFill>
                  <a:srgbClr val="FF0000"/>
                </a:solidFill>
              </a:rPr>
              <a:t>The Solution:</a:t>
            </a:r>
          </a:p>
          <a:p>
            <a:pPr marL="0" indent="0" algn="just">
              <a:buNone/>
            </a:pPr>
            <a:r>
              <a:rPr lang="en-US" sz="1400" dirty="0"/>
              <a:t>To find this similarity, my method would be to cluster </a:t>
            </a:r>
            <a:r>
              <a:rPr lang="en-US" sz="1400" dirty="0" smtClean="0"/>
              <a:t>all neighborhoods </a:t>
            </a:r>
            <a:r>
              <a:rPr lang="en-US" sz="1400" dirty="0"/>
              <a:t>in Brooklyn and find which neighborhoods will be in the same cluster as the three above neighborhoods selected by the real estate team as the models.</a:t>
            </a:r>
          </a:p>
          <a:p>
            <a:pPr marL="0" indent="0" algn="just">
              <a:buNone/>
            </a:pPr>
            <a:endParaRPr lang="en-US" sz="1400" dirty="0"/>
          </a:p>
          <a:p>
            <a:pPr algn="just"/>
            <a:endParaRPr lang="en-US" sz="3200" dirty="0"/>
          </a:p>
        </p:txBody>
      </p:sp>
      <p:sp>
        <p:nvSpPr>
          <p:cNvPr id="5" name="TextBox 4"/>
          <p:cNvSpPr txBox="1"/>
          <p:nvPr/>
        </p:nvSpPr>
        <p:spPr>
          <a:xfrm>
            <a:off x="1728216" y="2176272"/>
            <a:ext cx="301686" cy="369332"/>
          </a:xfrm>
          <a:prstGeom prst="rect">
            <a:avLst/>
          </a:prstGeom>
          <a:noFill/>
        </p:spPr>
        <p:txBody>
          <a:bodyPr wrap="none" rtlCol="0">
            <a:spAutoFit/>
          </a:bodyPr>
          <a:lstStyle/>
          <a:p>
            <a:r>
              <a:rPr lang="en-US" b="1" dirty="0" smtClean="0">
                <a:solidFill>
                  <a:schemeClr val="bg1"/>
                </a:solidFill>
              </a:rPr>
              <a:t>1</a:t>
            </a:r>
            <a:endParaRPr lang="en-US" b="1" dirty="0">
              <a:solidFill>
                <a:schemeClr val="bg1"/>
              </a:solidFill>
            </a:endParaRPr>
          </a:p>
        </p:txBody>
      </p:sp>
      <p:sp>
        <p:nvSpPr>
          <p:cNvPr id="6" name="TextBox 5"/>
          <p:cNvSpPr txBox="1"/>
          <p:nvPr/>
        </p:nvSpPr>
        <p:spPr>
          <a:xfrm>
            <a:off x="1710878" y="2807208"/>
            <a:ext cx="301686" cy="369332"/>
          </a:xfrm>
          <a:prstGeom prst="rect">
            <a:avLst/>
          </a:prstGeom>
          <a:noFill/>
        </p:spPr>
        <p:txBody>
          <a:bodyPr wrap="none" rtlCol="0">
            <a:spAutoFit/>
          </a:bodyPr>
          <a:lstStyle/>
          <a:p>
            <a:r>
              <a:rPr lang="en-US" b="1" dirty="0" smtClean="0">
                <a:solidFill>
                  <a:schemeClr val="bg1"/>
                </a:solidFill>
              </a:rPr>
              <a:t>2</a:t>
            </a:r>
            <a:endParaRPr lang="en-US" b="1" dirty="0">
              <a:solidFill>
                <a:schemeClr val="bg1"/>
              </a:solidFill>
            </a:endParaRPr>
          </a:p>
        </p:txBody>
      </p:sp>
      <p:sp>
        <p:nvSpPr>
          <p:cNvPr id="7" name="TextBox 6"/>
          <p:cNvSpPr txBox="1"/>
          <p:nvPr/>
        </p:nvSpPr>
        <p:spPr>
          <a:xfrm>
            <a:off x="2429256" y="2721864"/>
            <a:ext cx="301686" cy="369332"/>
          </a:xfrm>
          <a:prstGeom prst="rect">
            <a:avLst/>
          </a:prstGeom>
          <a:noFill/>
        </p:spPr>
        <p:txBody>
          <a:bodyPr wrap="none" rtlCol="0">
            <a:spAutoFit/>
          </a:bodyPr>
          <a:lstStyle/>
          <a:p>
            <a:r>
              <a:rPr lang="en-US" b="1" dirty="0" smtClean="0">
                <a:solidFill>
                  <a:schemeClr val="bg1"/>
                </a:solidFill>
              </a:rPr>
              <a:t>3</a:t>
            </a:r>
            <a:endParaRPr lang="en-US" b="1" dirty="0">
              <a:solidFill>
                <a:schemeClr val="bg1"/>
              </a:solidFill>
            </a:endParaRPr>
          </a:p>
        </p:txBody>
      </p:sp>
    </p:spTree>
    <p:extLst>
      <p:ext uri="{BB962C8B-B14F-4D97-AF65-F5344CB8AC3E}">
        <p14:creationId xmlns:p14="http://schemas.microsoft.com/office/powerpoint/2010/main" val="2124240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1001210" y="535329"/>
            <a:ext cx="3489767" cy="578734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smtClean="0"/>
              <a:t>Number of neighborhoods in </a:t>
            </a:r>
            <a:r>
              <a:rPr lang="en-US" b="1" dirty="0" smtClean="0"/>
              <a:t>Brooklyn:</a:t>
            </a:r>
          </a:p>
          <a:p>
            <a:endParaRPr lang="en-US" dirty="0"/>
          </a:p>
          <a:p>
            <a:endParaRPr lang="en-US" dirty="0" smtClean="0"/>
          </a:p>
          <a:p>
            <a:pPr algn="ctr"/>
            <a:r>
              <a:rPr lang="en-US" sz="8800" dirty="0" smtClean="0"/>
              <a:t>70</a:t>
            </a:r>
            <a:endParaRPr lang="en-US" sz="8800" dirty="0"/>
          </a:p>
          <a:p>
            <a:endParaRPr lang="en-US" dirty="0"/>
          </a:p>
        </p:txBody>
      </p:sp>
    </p:spTree>
    <p:extLst>
      <p:ext uri="{BB962C8B-B14F-4D97-AF65-F5344CB8AC3E}">
        <p14:creationId xmlns:p14="http://schemas.microsoft.com/office/powerpoint/2010/main" val="547774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solidFill>
                  <a:srgbClr val="FF0000"/>
                </a:solidFill>
              </a:rPr>
              <a:t>Top 10 </a:t>
            </a:r>
            <a:r>
              <a:rPr lang="en-US" sz="1800" dirty="0" smtClean="0"/>
              <a:t>Neighborhoods by </a:t>
            </a:r>
            <a:r>
              <a:rPr lang="en-US" sz="1800" b="1" dirty="0" smtClean="0">
                <a:solidFill>
                  <a:srgbClr val="FF0000"/>
                </a:solidFill>
              </a:rPr>
              <a:t>Number of Venues</a:t>
            </a:r>
            <a:r>
              <a:rPr lang="en-US" sz="1800" dirty="0" smtClean="0">
                <a:solidFill>
                  <a:srgbClr val="FF0000"/>
                </a:solidFill>
              </a:rPr>
              <a:t>:</a:t>
            </a:r>
            <a:endParaRPr lang="en-US" sz="1800"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016" y="1476516"/>
            <a:ext cx="10821967" cy="4272184"/>
          </a:xfrm>
          <a:prstGeom prst="rect">
            <a:avLst/>
          </a:prstGeom>
        </p:spPr>
      </p:pic>
    </p:spTree>
    <p:extLst>
      <p:ext uri="{BB962C8B-B14F-4D97-AF65-F5344CB8AC3E}">
        <p14:creationId xmlns:p14="http://schemas.microsoft.com/office/powerpoint/2010/main" val="3118431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1" cy="6848017"/>
          </a:xfrm>
          <a:prstGeom prst="rect">
            <a:avLst/>
          </a:prstGeom>
        </p:spPr>
      </p:pic>
      <p:sp>
        <p:nvSpPr>
          <p:cNvPr id="5" name="Rectangle 4"/>
          <p:cNvSpPr/>
          <p:nvPr/>
        </p:nvSpPr>
        <p:spPr>
          <a:xfrm>
            <a:off x="792866" y="616352"/>
            <a:ext cx="3489767" cy="5787342"/>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r>
              <a:rPr lang="en-US" dirty="0" smtClean="0">
                <a:solidFill>
                  <a:schemeClr val="tx1"/>
                </a:solidFill>
              </a:rPr>
              <a:t>Neighborhoods Map in </a:t>
            </a:r>
            <a:r>
              <a:rPr lang="en-US" b="1" dirty="0" smtClean="0">
                <a:solidFill>
                  <a:schemeClr val="tx1"/>
                </a:solidFill>
              </a:rPr>
              <a:t>10 Clusters </a:t>
            </a:r>
          </a:p>
          <a:p>
            <a:pPr algn="just"/>
            <a:r>
              <a:rPr lang="en-US" dirty="0" smtClean="0">
                <a:solidFill>
                  <a:schemeClr val="tx1"/>
                </a:solidFill>
              </a:rPr>
              <a:t>by Type of Venues &gt;&gt;&gt;</a:t>
            </a:r>
          </a:p>
          <a:p>
            <a:pPr algn="just"/>
            <a:endParaRPr lang="en-US" dirty="0" smtClean="0">
              <a:solidFill>
                <a:schemeClr val="tx1"/>
              </a:solidFill>
            </a:endParaRPr>
          </a:p>
          <a:p>
            <a:pPr algn="just"/>
            <a:endParaRPr lang="en-US" dirty="0" smtClean="0">
              <a:solidFill>
                <a:schemeClr val="tx1"/>
              </a:solidFill>
            </a:endParaRPr>
          </a:p>
          <a:p>
            <a:pPr algn="just"/>
            <a:endParaRPr lang="en-US" dirty="0" smtClean="0">
              <a:solidFill>
                <a:schemeClr val="tx1"/>
              </a:solidFill>
            </a:endParaRPr>
          </a:p>
          <a:p>
            <a:pPr algn="just"/>
            <a:r>
              <a:rPr lang="en-US" dirty="0" smtClean="0">
                <a:solidFill>
                  <a:schemeClr val="tx1"/>
                </a:solidFill>
              </a:rPr>
              <a:t>Clustering shows our Target Neighborhoods are in </a:t>
            </a:r>
            <a:r>
              <a:rPr lang="en-US" dirty="0" smtClean="0">
                <a:solidFill>
                  <a:srgbClr val="FF0000"/>
                </a:solidFill>
              </a:rPr>
              <a:t>cluster 0 </a:t>
            </a:r>
            <a:r>
              <a:rPr lang="en-US" dirty="0" smtClean="0">
                <a:solidFill>
                  <a:schemeClr val="tx1"/>
                </a:solidFill>
              </a:rPr>
              <a:t>shown </a:t>
            </a:r>
            <a:r>
              <a:rPr lang="en-US" dirty="0" smtClean="0">
                <a:solidFill>
                  <a:srgbClr val="FF0000"/>
                </a:solidFill>
              </a:rPr>
              <a:t>in Red.</a:t>
            </a: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pPr algn="just"/>
            <a:r>
              <a:rPr lang="en-US" dirty="0" smtClean="0">
                <a:solidFill>
                  <a:schemeClr val="tx1"/>
                </a:solidFill>
              </a:rPr>
              <a:t>As map shows, most of the neighborhoods belonging to this cluster are located in northeastern parts of Brooklyn that is in close proximity to Manhattan and seem to be influenced from its accessibility.</a:t>
            </a:r>
            <a:endParaRPr lang="en-US" dirty="0" smtClean="0"/>
          </a:p>
          <a:p>
            <a:endParaRPr lang="en-US" dirty="0"/>
          </a:p>
          <a:p>
            <a:endParaRPr lang="en-US" dirty="0"/>
          </a:p>
        </p:txBody>
      </p:sp>
    </p:spTree>
    <p:extLst>
      <p:ext uri="{BB962C8B-B14F-4D97-AF65-F5344CB8AC3E}">
        <p14:creationId xmlns:p14="http://schemas.microsoft.com/office/powerpoint/2010/main" val="242528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br>
              <a:rPr lang="en-US" dirty="0" smtClean="0"/>
            </a:br>
            <a:r>
              <a:rPr lang="en-US" sz="1800" dirty="0" smtClean="0"/>
              <a:t>Following neighborhoods are in cluster 0 and should be the new targets for the Real Estate team.</a:t>
            </a:r>
            <a:endParaRPr lang="en-US" dirty="0"/>
          </a:p>
        </p:txBody>
      </p:sp>
      <p:sp>
        <p:nvSpPr>
          <p:cNvPr id="4" name="Rectangle 1"/>
          <p:cNvSpPr>
            <a:spLocks noGrp="1" noChangeArrowheads="1"/>
          </p:cNvSpPr>
          <p:nvPr>
            <p:ph idx="1"/>
          </p:nvPr>
        </p:nvSpPr>
        <p:spPr bwMode="auto">
          <a:xfrm>
            <a:off x="1387997" y="1690688"/>
            <a:ext cx="2255426" cy="49552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Bay Ridge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rPr>
              <a:t>Greenpoint</a:t>
            </a:r>
            <a:r>
              <a:rPr kumimoji="0" lang="en-US" altLang="en-US" sz="1400" b="1" i="0" u="none" strike="noStrike" cap="none" normalizeH="0" baseline="0" dirty="0" smtClean="0">
                <a:ln>
                  <a:noFill/>
                </a:ln>
                <a:solidFill>
                  <a:srgbClr val="000000"/>
                </a:solidFill>
                <a:effectLst/>
                <a:latin typeface="Courier New" panose="02070309020205020404" pitchFamily="49" charset="0"/>
              </a:rPr>
              <a:t>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Crown Heights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Windsor Terrace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Prospect Heights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Williamsburg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rPr>
              <a:t>Bushwick</a:t>
            </a:r>
            <a:r>
              <a:rPr kumimoji="0" lang="en-US" altLang="en-US" sz="1400" b="1" i="0" u="none" strike="noStrike" cap="none" normalizeH="0" baseline="0" dirty="0" smtClean="0">
                <a:ln>
                  <a:noFill/>
                </a:ln>
                <a:solidFill>
                  <a:srgbClr val="000000"/>
                </a:solidFill>
                <a:effectLst/>
                <a:latin typeface="Courier New" panose="02070309020205020404" pitchFamily="49" charset="0"/>
              </a:rPr>
              <a:t>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Bedford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Stuyvesant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Brooklyn Heights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Cobble Hill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Carroll Gardens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Red Hook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Gowanus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Park Slope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rPr>
              <a:t>Gerritsen</a:t>
            </a:r>
            <a:r>
              <a:rPr kumimoji="0" lang="en-US" altLang="en-US" sz="1400" b="1" i="0" u="none" strike="noStrike" cap="none" normalizeH="0" baseline="0" dirty="0" smtClean="0">
                <a:ln>
                  <a:noFill/>
                </a:ln>
                <a:solidFill>
                  <a:srgbClr val="000000"/>
                </a:solidFill>
                <a:effectLst/>
                <a:latin typeface="Courier New" panose="02070309020205020404" pitchFamily="49" charset="0"/>
              </a:rPr>
              <a:t> Beach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Clinton Hill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rPr>
              <a:t>Boerum</a:t>
            </a:r>
            <a:r>
              <a:rPr kumimoji="0" lang="en-US" altLang="en-US" sz="1400" b="1" i="0" u="none" strike="noStrike" cap="none" normalizeH="0" baseline="0" dirty="0" smtClean="0">
                <a:ln>
                  <a:noFill/>
                </a:ln>
                <a:solidFill>
                  <a:srgbClr val="000000"/>
                </a:solidFill>
                <a:effectLst/>
                <a:latin typeface="Courier New" panose="02070309020205020404" pitchFamily="49" charset="0"/>
              </a:rPr>
              <a:t> Hill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East Williamsburg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North Side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South Side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Fulton Ferry </a:t>
            </a: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Vinegar Hill </a:t>
            </a:r>
            <a:r>
              <a:rPr kumimoji="0" lang="en-US" altLang="en-US" sz="800" b="1" i="0" u="none" strike="noStrike" cap="none" normalizeH="0" baseline="0" dirty="0" smtClean="0">
                <a:ln>
                  <a:noFill/>
                </a:ln>
                <a:solidFill>
                  <a:schemeClr val="tx1"/>
                </a:solidFill>
                <a:effectLst/>
              </a:rPr>
              <a:t> </a:t>
            </a:r>
            <a:endParaRPr kumimoji="0" lang="en-US" altLang="en-US" sz="32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651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264</Words>
  <Application>Microsoft Office PowerPoint</Application>
  <PresentationFormat>Widescreen</PresentationFormat>
  <Paragraphs>53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Courier New</vt:lpstr>
      <vt:lpstr>Office Theme</vt:lpstr>
      <vt:lpstr>PowerPoint Presentation</vt:lpstr>
      <vt:lpstr>PowerPoint Presentation</vt:lpstr>
      <vt:lpstr>PowerPoint Presentation</vt:lpstr>
      <vt:lpstr>Top 10 Neighborhoods by Number of Venues:</vt:lpstr>
      <vt:lpstr>PowerPoint Presentation</vt:lpstr>
      <vt:lpstr>Results: Following neighborhoods are in cluster 0 and should be the new targets for the Real Estate team.</vt:lpstr>
    </vt:vector>
  </TitlesOfParts>
  <Company>EnTech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Tahmasebi</dc:creator>
  <cp:lastModifiedBy>Sam Tahmasebi</cp:lastModifiedBy>
  <cp:revision>5</cp:revision>
  <dcterms:created xsi:type="dcterms:W3CDTF">2019-08-17T23:21:24Z</dcterms:created>
  <dcterms:modified xsi:type="dcterms:W3CDTF">2019-08-17T23:49:21Z</dcterms:modified>
</cp:coreProperties>
</file>